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9" r:id="rId8"/>
    <p:sldId id="265" r:id="rId9"/>
    <p:sldId id="268" r:id="rId10"/>
    <p:sldId id="270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1pPr>
    <a:lvl2pPr marL="0" marR="0" indent="2286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2pPr>
    <a:lvl3pPr marL="0" marR="0" indent="4572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3pPr>
    <a:lvl4pPr marL="0" marR="0" indent="6858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4pPr>
    <a:lvl5pPr marL="0" marR="0" indent="9144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5pPr>
    <a:lvl6pPr marL="0" marR="0" indent="11430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6pPr>
    <a:lvl7pPr marL="0" marR="0" indent="13716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7pPr>
    <a:lvl8pPr marL="0" marR="0" indent="16002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8pPr>
    <a:lvl9pPr marL="0" marR="0" indent="182880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etric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8D"/>
    <a:srgbClr val="FFDA1A"/>
    <a:srgbClr val="00678C"/>
    <a:srgbClr val="FF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/>
    <p:restoredTop sz="73427" autoAdjust="0"/>
  </p:normalViewPr>
  <p:slideViewPr>
    <p:cSldViewPr snapToGrid="0" snapToObjects="1">
      <p:cViewPr varScale="1">
        <p:scale>
          <a:sx n="36" d="100"/>
          <a:sy n="36" d="100"/>
        </p:scale>
        <p:origin x="1816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40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95394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Century Gothic" panose="020B0502020202020204" pitchFamily="34" charset="0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astnaringen-i-siffror.s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astnaringen-i-siffror.se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Presentera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några korta, viktiga fakta om föreningen som beskriver hur stora och betydelsefulla ni är i kommunen. </a:t>
            </a: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 gärna med något från er värdegrund, er vision eller någon policy som förtydligar vad ni står för, vad som är viktigt och/eller kännetecknar er verksamhet. 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 inte med för många uppgifter i bilden, fokusera på de viktigaste och ha med resten i </a:t>
            </a:r>
            <a:r>
              <a:rPr lang="sv-SE" sz="2400" baseline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pratmanus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Ge gärna några exempel på hur ni jobbar med dessa områden, några berättelser som illustrerar 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Identifiera de värden som din kommun är hjälpt av, där ridskolan kan vara en resurs.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Här finns statistik för hela hästnäringen </a:t>
            </a:r>
            <a:r>
              <a:rPr lang="sv-SE" sz="2400" dirty="0" smtClean="0">
                <a:hlinkClick r:id="rId3"/>
              </a:rPr>
              <a:t>https://hastnaringen-i-siffror.se/</a:t>
            </a:r>
            <a:r>
              <a:rPr lang="sv-SE" sz="2400" dirty="0" smtClean="0"/>
              <a:t> </a:t>
            </a:r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534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här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bilden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fokuserar på ridskolan som en viktig mötesplats.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plats för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gemenskap 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kring hästar där vi jobbar för att alla ska känna sig trygga, och där unga tidigt lär sig att ta ansvar och visa handlingskraft. </a:t>
            </a: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Skriv gärna om punkterna så att de verkligen passar er. Max fyra punkter.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Lyft gärna ridsportens viktiga och omfattande trygghetsarbete och hur ni arbetar med det.. Mer info finns här: https://www.ridsport.se/Omoss/Tryggiridsporten 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Poängtera att detta kan vara extra viktigt i oroliga tider. När människor mår dåligt kan stallet vara en viktig och avstressande fristad.</a:t>
            </a:r>
          </a:p>
          <a:p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Ge gärna några exempel och illustrerande berättelser på hur ni jobbar med dessa områden. 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Identifiera det som din kommun behöver hjälp med, och där ridskolan kan vara en resurs.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Här finns statistik för hela hästnäringen </a:t>
            </a:r>
            <a:r>
              <a:rPr lang="sv-SE" sz="2400" dirty="0" smtClean="0">
                <a:hlinkClick r:id="rId3"/>
              </a:rPr>
              <a:t>https://hastnaringen-i-siffror.se/</a:t>
            </a:r>
            <a:r>
              <a:rPr lang="sv-SE" sz="2400" dirty="0" smtClean="0"/>
              <a:t> 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9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Här är några exempel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på punkter som visar ridsportens betydelse för folkhälsan. De finns lite mer utförligt beskrivna i foldern Ridklubben en resurs för din kommun, som kan ge inspiration och stöd för era argument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Välj ut tre punkter som är avgörande för just er verksamhet. Beskriv gärna så konkret som möjligt hur dessa kan vara en resurs för er kommun. </a:t>
            </a:r>
          </a:p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 också gärna egna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exempel på hur människor funnit 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kraft på ridskolan. Har ni kanske exempel på samarbete med habilitering/rehabilitering, skola eller daglig verksamhet/arbetsförmedling, inkludering, seniorsatsningar eller andra fina berättelser </a:t>
            </a:r>
            <a:r>
              <a:rPr lang="sv-SE" sz="2400" baseline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óm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”läkande hästkraft”.</a:t>
            </a:r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Den här bilden ger exempel på allt som ridavgiften på en ridskola ska täcka. Även om intäkterna minskar finns har ridskolan höga fasta kostnader.</a:t>
            </a:r>
          </a:p>
          <a:p>
            <a:endParaRPr lang="sv-SE" sz="1200" b="0" i="0" u="none" strike="noStrike" baseline="0" dirty="0" smtClean="0"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  <a:p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Även om vi inte får in pengar för ridavgifter, tävling, caféförsäljning eller andra aktiviteter/evenemang har vi kostnader för:</a:t>
            </a:r>
          </a:p>
          <a:p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 - Hästen: en levande varelse som behöver mat och omvårdnad varje dag. Vi måste kunna leva upp till krav på djurskydd och hästvälfärd.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 - Personal – arbetsmiljö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 - Drift- och underhållskostnader kvarstår även om verksamheten på anläggningen minskar. Det är viktigt att anläggningen är säker för både hästar och människor.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0" i="0" u="none" strike="noStrike" baseline="0" dirty="0" smtClean="0"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Ridskolans omkostnader ska bäras av ridavgiften, och om den intäkten uteblir, drabbas ridskolan hårt.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Det blir också otroligt svårt att höja ridavgifterna för att täcka bortfallet i en vikande konjunktur där många människor står utan jobb.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0" i="0" u="none" strike="noStrike" baseline="0" dirty="0" smtClean="0"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På grund av att så mycket</a:t>
            </a:r>
            <a:r>
              <a:rPr lang="sv-SE" sz="12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ska rymmas i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ridavgiften</a:t>
            </a:r>
            <a:r>
              <a:rPr lang="sv-SE" sz="12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är </a:t>
            </a:r>
            <a:r>
              <a:rPr lang="sv-SE" sz="1200" b="0" i="0" u="none" strike="noStrike" baseline="0" dirty="0" err="1" smtClean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idsporten</a:t>
            </a:r>
            <a:r>
              <a:rPr lang="sv-SE" sz="1200" b="0" i="0" u="none" strike="noStrike" baseline="0" dirty="0" smtClean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ofta dyrare än andra idrotter.  Men samtidigt är den så otroligt betydelsefull.</a:t>
            </a:r>
            <a:br>
              <a:rPr lang="sv-SE" sz="1200" b="0" i="0" u="none" strike="noStrike" baseline="0" dirty="0" smtClean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</a:br>
            <a:r>
              <a:rPr lang="sv-SE" sz="1200" b="0" i="0" u="none" strike="noStrike" baseline="0" dirty="0" smtClean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Att rida på ridskola är så mycket mer än en timme till häst. Det är en investering för livet.</a:t>
            </a:r>
          </a:p>
          <a:p>
            <a:endParaRPr lang="sv-SE" sz="1200" b="0" i="0" u="none" strike="noStrike" baseline="0" dirty="0" smtClean="0"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5393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Beskriv situationen i föreningen: vad har ni tvingats ställa in och vad betyder det i minskade intäkter? Har ni fått ställa in läger med övernattning? Större evenemang?  Har efterfrågan på ridlektioner/andra aktiviteter minskat på grund av ekonomi/oro hos medlemmar?</a:t>
            </a: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 fram konkreta siffror – så här ser det ut!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Berätta också om det ansvar ni tagit och anpassat verksamhet till rådande situation. 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Beskriv även vad ni ser framåt. Kommer efterfrågan att minska ännu mer? </a:t>
            </a:r>
            <a:r>
              <a:rPr lang="sv-SE" sz="2400" baseline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I </a:t>
            </a:r>
            <a:r>
              <a:rPr lang="sv-SE" sz="2400" dirty="0" smtClean="0">
                <a:effectLst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ett samhälle med fortsatt begränsad rörlighet och ökad arbetslöshet, vad händer? 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Vad innebär det för hästar, personal, anläggning?</a:t>
            </a:r>
          </a:p>
          <a:p>
            <a:endParaRPr lang="sv-SE" sz="2400" baseline="0" dirty="0" smtClean="0">
              <a:effectLst/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endParaRPr lang="sv-SE" sz="2400" dirty="0" smtClean="0">
              <a:effectLst/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Här finns några utgångspunkter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för diskussion. </a:t>
            </a:r>
            <a:b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Fundera över era behov och stäm av kommunens befintliga stöd på kommunens hemsida.</a:t>
            </a:r>
          </a:p>
          <a:p>
            <a:endParaRPr lang="sv-SE" sz="24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Kanske har ni inte punkterna på en bild utan bara i ert </a:t>
            </a:r>
            <a:r>
              <a:rPr lang="sv-SE" sz="2400" baseline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pratmanus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som stöd för dialogen. Men kom ihåg </a:t>
            </a:r>
            <a:r>
              <a:rPr lang="sv-SE" sz="2400" dirty="0" smtClean="0">
                <a:effectLst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våra kommuner har det tufft, det måste vi ha respekt för. Gå in i samtalet med ambition att skapa en</a:t>
            </a:r>
            <a:r>
              <a:rPr lang="sv-SE" sz="2400" baseline="0" dirty="0" smtClean="0">
                <a:effectLst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</a:t>
            </a:r>
            <a:r>
              <a:rPr lang="sv-SE" sz="2400" dirty="0" smtClean="0">
                <a:effectLst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situation som bägge parter vinner på. Hur vi med gemensamma krafter kan</a:t>
            </a:r>
            <a:r>
              <a:rPr lang="sv-SE" sz="2400" baseline="0" dirty="0" smtClean="0">
                <a:effectLst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v</a:t>
            </a:r>
            <a:r>
              <a:rPr lang="sv-SE" sz="2400" dirty="0" smtClean="0">
                <a:effectLst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ärna om en viktig resurs i kommunen.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4554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 levererar folkhälsa och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hopp om framtiden!</a:t>
            </a:r>
          </a:p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 vill jobb</a:t>
            </a:r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gemensamt för framtiden!</a:t>
            </a:r>
          </a:p>
          <a:p>
            <a:r>
              <a:rPr lang="sv-SE" sz="24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Vi är bäst tillsammans!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9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esent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70000" y="3727450"/>
            <a:ext cx="10464800" cy="14465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8800" b="1" i="0"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Presentation</a:t>
            </a:r>
            <a:endParaRPr dirty="0"/>
          </a:p>
        </p:txBody>
      </p:sp>
      <p:pic>
        <p:nvPicPr>
          <p:cNvPr id="4" name="Bild 3">
            <a:extLst>
              <a:ext uri="{FF2B5EF4-FFF2-40B4-BE49-F238E27FC236}">
                <a16:creationId xmlns="" xmlns:a16="http://schemas.microsoft.com/office/drawing/2014/main" id="{54EF9B60-C15C-B54D-8B67-2F5E89449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15379" y="330199"/>
            <a:ext cx="1332836" cy="148439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stor utan ra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57793AB-4565-CE4B-A153-E4BEBD2CCB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9EB1CEC1-7AF2-DD46-8274-8E4C78BDCA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405" y="2894013"/>
            <a:ext cx="11675952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2"/>
              </a:buBlip>
              <a:defRPr sz="4000" b="0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</a:t>
            </a:r>
          </a:p>
        </p:txBody>
      </p:sp>
      <p:pic>
        <p:nvPicPr>
          <p:cNvPr id="6" name="Bild 5">
            <a:extLst>
              <a:ext uri="{FF2B5EF4-FFF2-40B4-BE49-F238E27FC236}">
                <a16:creationId xmlns="" xmlns:a16="http://schemas.microsoft.com/office/drawing/2014/main" id="{7BB77EF6-27D8-984C-A560-18213A1C91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65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nktlista stor med gul ra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="" xmlns:a16="http://schemas.microsoft.com/office/drawing/2014/main" id="{D546AED8-DB7C-FB40-AE01-53E0C4492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3015105" cy="9753600"/>
          </a:xfrm>
          <a:prstGeom prst="rect">
            <a:avLst/>
          </a:prstGeom>
        </p:spPr>
      </p:pic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767255" y="856430"/>
            <a:ext cx="11487807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SzTx/>
              <a:buNone/>
              <a:defRPr sz="8000" b="1" i="0">
                <a:solidFill>
                  <a:srgbClr val="00678D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Rubrik</a:t>
            </a:r>
            <a:endParaRPr dirty="0"/>
          </a:p>
        </p:txBody>
      </p:sp>
      <p:sp>
        <p:nvSpPr>
          <p:cNvPr id="8" name="Platshållare för text 3">
            <a:extLst>
              <a:ext uri="{FF2B5EF4-FFF2-40B4-BE49-F238E27FC236}">
                <a16:creationId xmlns="" xmlns:a16="http://schemas.microsoft.com/office/drawing/2014/main" id="{10D1993C-6E15-9449-BDFD-5A214F9C55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8541" y="2894013"/>
            <a:ext cx="11009870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3"/>
              </a:buBlip>
              <a:defRPr sz="4000" b="0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</a:t>
            </a:r>
          </a:p>
        </p:txBody>
      </p:sp>
      <p:pic>
        <p:nvPicPr>
          <p:cNvPr id="9" name="Bild 8">
            <a:extLst>
              <a:ext uri="{FF2B5EF4-FFF2-40B4-BE49-F238E27FC236}">
                <a16:creationId xmlns="" xmlns:a16="http://schemas.microsoft.com/office/drawing/2014/main" id="{7A623887-51CC-664C-9EFB-1162A25984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8590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nktlista stor med blå ra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="" xmlns:a16="http://schemas.microsoft.com/office/drawing/2014/main" id="{D67DE074-14AB-774A-880F-CA01AA9DD1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"/>
            <a:ext cx="13004800" cy="9745878"/>
          </a:xfrm>
          <a:prstGeom prst="rect">
            <a:avLst/>
          </a:prstGeom>
        </p:spPr>
      </p:pic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767255" y="856430"/>
            <a:ext cx="11487807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SzTx/>
              <a:buNone/>
              <a:defRPr sz="8000" b="1" i="0">
                <a:solidFill>
                  <a:srgbClr val="00678D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Rubrik</a:t>
            </a:r>
            <a:endParaRPr dirty="0"/>
          </a:p>
        </p:txBody>
      </p:sp>
      <p:sp>
        <p:nvSpPr>
          <p:cNvPr id="8" name="Platshållare för text 3">
            <a:extLst>
              <a:ext uri="{FF2B5EF4-FFF2-40B4-BE49-F238E27FC236}">
                <a16:creationId xmlns="" xmlns:a16="http://schemas.microsoft.com/office/drawing/2014/main" id="{10D1993C-6E15-9449-BDFD-5A214F9C55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8541" y="2894013"/>
            <a:ext cx="11009870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3"/>
              </a:buBlip>
              <a:defRPr sz="4000" b="0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</a:t>
            </a:r>
          </a:p>
        </p:txBody>
      </p:sp>
      <p:pic>
        <p:nvPicPr>
          <p:cNvPr id="9" name="Bild 8">
            <a:extLst>
              <a:ext uri="{FF2B5EF4-FFF2-40B4-BE49-F238E27FC236}">
                <a16:creationId xmlns="" xmlns:a16="http://schemas.microsoft.com/office/drawing/2014/main" id="{7A623887-51CC-664C-9EFB-1162A25984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073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Cita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örnamn Efternam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70000" y="6545437"/>
            <a:ext cx="10464800" cy="58477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SzTx/>
              <a:buNone/>
              <a:defRPr sz="3200" b="1" i="0">
                <a:solidFill>
                  <a:srgbClr val="00678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Namn</a:t>
            </a:r>
            <a:endParaRPr dirty="0"/>
          </a:p>
        </p:txBody>
      </p:sp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70000" y="3727450"/>
            <a:ext cx="10464800" cy="14465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  <a:defRPr sz="8800">
                <a:solidFill>
                  <a:srgbClr val="00678C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”Citat”</a:t>
            </a:r>
            <a:endParaRPr dirty="0"/>
          </a:p>
        </p:txBody>
      </p:sp>
      <p:pic>
        <p:nvPicPr>
          <p:cNvPr id="7" name="Bild 6">
            <a:extLst>
              <a:ext uri="{FF2B5EF4-FFF2-40B4-BE49-F238E27FC236}">
                <a16:creationId xmlns="" xmlns:a16="http://schemas.microsoft.com/office/drawing/2014/main" id="{18FF1B5A-D8B7-F545-8B78-0887224B37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843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Citat med gul ra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="" xmlns:a16="http://schemas.microsoft.com/office/drawing/2014/main" id="{AD086774-6134-5045-8710-5FD3A7C972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3004800" cy="9745877"/>
          </a:xfrm>
          <a:prstGeom prst="rect">
            <a:avLst/>
          </a:prstGeom>
        </p:spPr>
      </p:pic>
      <p:sp>
        <p:nvSpPr>
          <p:cNvPr id="37" name="Förnamn Efternam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70000" y="6545437"/>
            <a:ext cx="10464800" cy="58477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SzTx/>
              <a:buNone/>
              <a:defRPr sz="3200" b="1" i="0"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Namn</a:t>
            </a:r>
            <a:endParaRPr dirty="0"/>
          </a:p>
        </p:txBody>
      </p:sp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70000" y="3727450"/>
            <a:ext cx="10464800" cy="14465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  <a:defRPr sz="8800">
                <a:solidFill>
                  <a:srgbClr val="00678D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”Citat”</a:t>
            </a:r>
            <a:endParaRPr dirty="0"/>
          </a:p>
        </p:txBody>
      </p:sp>
      <p:pic>
        <p:nvPicPr>
          <p:cNvPr id="8" name="Bild 7">
            <a:extLst>
              <a:ext uri="{FF2B5EF4-FFF2-40B4-BE49-F238E27FC236}">
                <a16:creationId xmlns="" xmlns:a16="http://schemas.microsoft.com/office/drawing/2014/main" id="{0A06AC3A-C46C-164F-92B3-ED97DFD4C6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83853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Citat med blå ra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="" xmlns:a16="http://schemas.microsoft.com/office/drawing/2014/main" id="{42E6D8FF-F7C8-E441-AD22-D6A90DB581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2" y="-1"/>
            <a:ext cx="13009952" cy="9749739"/>
          </a:xfrm>
          <a:prstGeom prst="rect">
            <a:avLst/>
          </a:prstGeom>
        </p:spPr>
      </p:pic>
      <p:sp>
        <p:nvSpPr>
          <p:cNvPr id="37" name="Förnamn Efternam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70000" y="6545437"/>
            <a:ext cx="10464800" cy="58477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SzTx/>
              <a:buNone/>
              <a:defRPr sz="3200" b="1" i="0"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Namn</a:t>
            </a:r>
            <a:endParaRPr dirty="0"/>
          </a:p>
        </p:txBody>
      </p:sp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70000" y="3727450"/>
            <a:ext cx="10464800" cy="14465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  <a:defRPr sz="8800">
                <a:solidFill>
                  <a:srgbClr val="00678D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”Citat”</a:t>
            </a:r>
            <a:endParaRPr dirty="0"/>
          </a:p>
        </p:txBody>
      </p:sp>
      <p:pic>
        <p:nvPicPr>
          <p:cNvPr id="8" name="Bild 7">
            <a:extLst>
              <a:ext uri="{FF2B5EF4-FFF2-40B4-BE49-F238E27FC236}">
                <a16:creationId xmlns="" xmlns:a16="http://schemas.microsoft.com/office/drawing/2014/main" id="{0A06AC3A-C46C-164F-92B3-ED97DFD4C6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974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enungsund RK 704 mindre.jpg">
            <a:extLst>
              <a:ext uri="{FF2B5EF4-FFF2-40B4-BE49-F238E27FC236}">
                <a16:creationId xmlns="" xmlns:a16="http://schemas.microsoft.com/office/drawing/2014/main" id="{068A2017-51ED-974E-98AF-D0490A768BE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 sz="4000" b="0" i="0">
                <a:latin typeface="Century Gothic" panose="020B0502020202020204" pitchFamily="34" charset="0"/>
              </a:defRPr>
            </a:lvl1pPr>
          </a:lstStyle>
          <a:p>
            <a:r>
              <a:rPr lang="sv-SE" smtClean="0"/>
              <a:t>Klicka på ikonen för att lägga till en bild</a:t>
            </a:r>
            <a:endParaRPr dirty="0"/>
          </a:p>
        </p:txBody>
      </p:sp>
      <p:sp>
        <p:nvSpPr>
          <p:cNvPr id="2" name="Rubrik 1">
            <a:extLst>
              <a:ext uri="{FF2B5EF4-FFF2-40B4-BE49-F238E27FC236}">
                <a16:creationId xmlns="" xmlns:a16="http://schemas.microsoft.com/office/drawing/2014/main" id="{0A5A6591-18A1-1446-B404-3465ABEB8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762" y="5107716"/>
            <a:ext cx="11217275" cy="1323439"/>
          </a:xfrm>
          <a:prstGeom prst="rect">
            <a:avLst/>
          </a:prstGeom>
          <a:solidFill>
            <a:srgbClr val="FFDA1A"/>
          </a:solidFill>
        </p:spPr>
        <p:txBody>
          <a:bodyPr wrap="square">
            <a:spAutoFit/>
          </a:bodyPr>
          <a:lstStyle>
            <a:lvl1pPr>
              <a:defRPr sz="8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Rubrik på bild</a:t>
            </a:r>
          </a:p>
        </p:txBody>
      </p:sp>
      <p:pic>
        <p:nvPicPr>
          <p:cNvPr id="6" name="Bild 5">
            <a:extLst>
              <a:ext uri="{FF2B5EF4-FFF2-40B4-BE49-F238E27FC236}">
                <a16:creationId xmlns="" xmlns:a16="http://schemas.microsoft.com/office/drawing/2014/main" id="{07FF3DBA-5E38-E843-8FB0-E4DD6A4457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146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enungsund RK 704 mindre.jpg">
            <a:extLst>
              <a:ext uri="{FF2B5EF4-FFF2-40B4-BE49-F238E27FC236}">
                <a16:creationId xmlns="" xmlns:a16="http://schemas.microsoft.com/office/drawing/2014/main" id="{068A2017-51ED-974E-98AF-D0490A768BE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 sz="4000" b="0" i="0">
                <a:latin typeface="Century Gothic" panose="020B0502020202020204" pitchFamily="34" charset="0"/>
              </a:defRPr>
            </a:lvl1pPr>
          </a:lstStyle>
          <a:p>
            <a:r>
              <a:rPr lang="sv-SE" smtClean="0"/>
              <a:t>Klicka på ikonen för att lägga till en bild</a:t>
            </a:r>
            <a:endParaRPr dirty="0"/>
          </a:p>
        </p:txBody>
      </p:sp>
      <p:pic>
        <p:nvPicPr>
          <p:cNvPr id="4" name="Bild 3">
            <a:extLst>
              <a:ext uri="{FF2B5EF4-FFF2-40B4-BE49-F238E27FC236}">
                <a16:creationId xmlns="" xmlns:a16="http://schemas.microsoft.com/office/drawing/2014/main" id="{0DF9645E-615F-3D48-9190-2BC4EBF9D9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385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punktli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57793AB-4565-CE4B-A153-E4BEBD2CCB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71317" y="519113"/>
            <a:ext cx="5481039" cy="1885950"/>
          </a:xfrm>
          <a:prstGeom prst="rect">
            <a:avLst/>
          </a:prstGeom>
        </p:spPr>
        <p:txBody>
          <a:bodyPr/>
          <a:lstStyle>
            <a:lvl1pPr algn="l">
              <a:defRPr sz="6600"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9EB1CEC1-7AF2-DD46-8274-8E4C78BDCA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1317" y="2894013"/>
            <a:ext cx="5481039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2"/>
              </a:buBlip>
              <a:defRPr sz="2400" b="1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
Punkt 4
Punkt 5</a:t>
            </a:r>
          </a:p>
        </p:txBody>
      </p:sp>
      <p:pic>
        <p:nvPicPr>
          <p:cNvPr id="6" name="Bild 5">
            <a:extLst>
              <a:ext uri="{FF2B5EF4-FFF2-40B4-BE49-F238E27FC236}">
                <a16:creationId xmlns="" xmlns:a16="http://schemas.microsoft.com/office/drawing/2014/main" id="{3CE28ACB-AB79-C849-8174-147E696F2A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  <p:sp>
        <p:nvSpPr>
          <p:cNvPr id="5" name="Stenungsund RK 704 mindre.jpg">
            <a:extLst>
              <a:ext uri="{FF2B5EF4-FFF2-40B4-BE49-F238E27FC236}">
                <a16:creationId xmlns="" xmlns:a16="http://schemas.microsoft.com/office/drawing/2014/main" id="{7563167A-3D2F-D94B-807E-BC42BF9032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502398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 algn="ctr">
              <a:buNone/>
              <a:defRPr sz="1800" b="0" i="0">
                <a:latin typeface="Century Gothic" panose="020B0502020202020204" pitchFamily="34" charset="0"/>
              </a:defRPr>
            </a:lvl1pPr>
          </a:lstStyle>
          <a:p>
            <a:r>
              <a:rPr lang="sv-SE" smtClean="0"/>
              <a:t>Klicka på ikonen för att lägga till en bild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2810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blå bakgrund">
    <p:bg>
      <p:bgPr>
        <a:solidFill>
          <a:srgbClr val="006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57793AB-4565-CE4B-A153-E4BEBD2CCB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763" y="3158617"/>
            <a:ext cx="11217275" cy="1885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Svensk ridsport – </a:t>
            </a:r>
            <a:br>
              <a:rPr lang="sv-SE" dirty="0"/>
            </a:br>
            <a:r>
              <a:rPr lang="sv-SE" dirty="0"/>
              <a:t>världens bästa</a:t>
            </a:r>
          </a:p>
        </p:txBody>
      </p:sp>
      <p:pic>
        <p:nvPicPr>
          <p:cNvPr id="7" name="Bild 6">
            <a:extLst>
              <a:ext uri="{FF2B5EF4-FFF2-40B4-BE49-F238E27FC236}">
                <a16:creationId xmlns="" xmlns:a16="http://schemas.microsoft.com/office/drawing/2014/main" id="{DE4A94DD-15DD-894A-9EF6-35A2AFEF25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56" y="7934829"/>
            <a:ext cx="1050401" cy="116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97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gul bakgrund">
    <p:bg>
      <p:bgPr>
        <a:solidFill>
          <a:srgbClr val="FFD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57793AB-4565-CE4B-A153-E4BEBD2CCB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763" y="3158617"/>
            <a:ext cx="11217275" cy="1885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Svensk ridsport – </a:t>
            </a:r>
            <a:br>
              <a:rPr lang="sv-SE" dirty="0"/>
            </a:br>
            <a:r>
              <a:rPr lang="sv-SE" dirty="0"/>
              <a:t>världens bästa</a:t>
            </a:r>
          </a:p>
        </p:txBody>
      </p:sp>
      <p:pic>
        <p:nvPicPr>
          <p:cNvPr id="7" name="Bild 6">
            <a:extLst>
              <a:ext uri="{FF2B5EF4-FFF2-40B4-BE49-F238E27FC236}">
                <a16:creationId xmlns="" xmlns:a16="http://schemas.microsoft.com/office/drawing/2014/main" id="{DE4A94DD-15DD-894A-9EF6-35A2AFEF25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56" y="7934829"/>
            <a:ext cx="1050401" cy="116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liten utan ra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57793AB-4565-CE4B-A153-E4BEBD2CCB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7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9EB1CEC1-7AF2-DD46-8274-8E4C78BDCA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405" y="2894013"/>
            <a:ext cx="11675952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2"/>
              </a:buBlip>
              <a:defRPr sz="2400" b="1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
Punkt 4
Punkt 5</a:t>
            </a:r>
          </a:p>
        </p:txBody>
      </p:sp>
      <p:pic>
        <p:nvPicPr>
          <p:cNvPr id="6" name="Bild 5">
            <a:extLst>
              <a:ext uri="{FF2B5EF4-FFF2-40B4-BE49-F238E27FC236}">
                <a16:creationId xmlns="" xmlns:a16="http://schemas.microsoft.com/office/drawing/2014/main" id="{3CE28ACB-AB79-C849-8174-147E696F2A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27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nktlista liten med gul ra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="" xmlns:a16="http://schemas.microsoft.com/office/drawing/2014/main" id="{4424D15A-202F-CD42-A8F1-A05BCD7E13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3015105" cy="9753600"/>
          </a:xfrm>
          <a:prstGeom prst="rect">
            <a:avLst/>
          </a:prstGeom>
        </p:spPr>
      </p:pic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767255" y="856430"/>
            <a:ext cx="11487807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SzTx/>
              <a:buNone/>
              <a:defRPr sz="8000" b="1" i="0">
                <a:solidFill>
                  <a:srgbClr val="00678D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Rubrik</a:t>
            </a:r>
            <a:endParaRPr dirty="0"/>
          </a:p>
        </p:txBody>
      </p:sp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08D0AF11-CE50-7242-B4E8-DCE0ACFD50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0897" y="2894013"/>
            <a:ext cx="11022227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3"/>
              </a:buBlip>
              <a:defRPr sz="2400" b="1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
Punkt 4
Punkt 5</a:t>
            </a:r>
          </a:p>
        </p:txBody>
      </p:sp>
      <p:pic>
        <p:nvPicPr>
          <p:cNvPr id="8" name="Bild 7">
            <a:extLst>
              <a:ext uri="{FF2B5EF4-FFF2-40B4-BE49-F238E27FC236}">
                <a16:creationId xmlns="" xmlns:a16="http://schemas.microsoft.com/office/drawing/2014/main" id="{F79986A8-05BD-D243-81C2-31FD5F48A4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190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nktlista liten med blå ra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="" xmlns:a16="http://schemas.microsoft.com/office/drawing/2014/main" id="{AAB8D1EF-C3C4-8949-9D58-F45D77094E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"/>
            <a:ext cx="13004800" cy="9745878"/>
          </a:xfrm>
          <a:prstGeom prst="rect">
            <a:avLst/>
          </a:prstGeom>
        </p:spPr>
      </p:pic>
      <p:sp>
        <p:nvSpPr>
          <p:cNvPr id="38" name="”Skriv ett citat här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767255" y="856430"/>
            <a:ext cx="11487807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SzTx/>
              <a:buNone/>
              <a:defRPr sz="8000" b="1" i="0">
                <a:solidFill>
                  <a:srgbClr val="00678D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Metric Thin"/>
              </a:defRPr>
            </a:lvl1pPr>
          </a:lstStyle>
          <a:p>
            <a:r>
              <a:rPr lang="sv-SE" dirty="0"/>
              <a:t>Rubrik</a:t>
            </a:r>
            <a:endParaRPr dirty="0"/>
          </a:p>
        </p:txBody>
      </p:sp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08D0AF11-CE50-7242-B4E8-DCE0ACFD50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0897" y="2894013"/>
            <a:ext cx="11022227" cy="5623686"/>
          </a:xfrm>
          <a:prstGeom prst="rect">
            <a:avLst/>
          </a:prstGeom>
        </p:spPr>
        <p:txBody>
          <a:bodyPr/>
          <a:lstStyle>
            <a:lvl1pPr marL="685800" indent="-685800">
              <a:buFontTx/>
              <a:buBlip>
                <a:blip r:embed="rId3"/>
              </a:buBlip>
              <a:defRPr sz="2400" b="1" i="0"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Punkt 1
Punkt 2
Punkt 3
Punkt 4
Punkt 5</a:t>
            </a:r>
          </a:p>
        </p:txBody>
      </p:sp>
      <p:pic>
        <p:nvPicPr>
          <p:cNvPr id="8" name="Bild 7">
            <a:extLst>
              <a:ext uri="{FF2B5EF4-FFF2-40B4-BE49-F238E27FC236}">
                <a16:creationId xmlns="" xmlns:a16="http://schemas.microsoft.com/office/drawing/2014/main" id="{F79986A8-05BD-D243-81C2-31FD5F48A4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01957" y="7934830"/>
            <a:ext cx="1050400" cy="1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2020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67" r:id="rId4"/>
    <p:sldLayoutId id="2147483662" r:id="rId5"/>
    <p:sldLayoutId id="2147483663" r:id="rId6"/>
    <p:sldLayoutId id="2147483656" r:id="rId7"/>
    <p:sldLayoutId id="2147483659" r:id="rId8"/>
    <p:sldLayoutId id="2147483664" r:id="rId9"/>
    <p:sldLayoutId id="2147483658" r:id="rId10"/>
    <p:sldLayoutId id="2147483660" r:id="rId11"/>
    <p:sldLayoutId id="2147483665" r:id="rId12"/>
    <p:sldLayoutId id="2147483661" r:id="rId13"/>
    <p:sldLayoutId id="2147483654" r:id="rId14"/>
    <p:sldLayoutId id="2147483666" r:id="rId15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00678C"/>
          </a:solidFill>
          <a:uFillTx/>
          <a:latin typeface="+mn-lt"/>
          <a:ea typeface="+mn-ea"/>
          <a:cs typeface="+mn-cs"/>
          <a:sym typeface="Metric"/>
        </a:defRPr>
      </a:lvl9pPr>
    </p:titleStyle>
    <p:bodyStyle>
      <a:lvl1pPr marL="0" marR="0" indent="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1pPr>
      <a:lvl2pPr marL="10695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2pPr>
      <a:lvl3pPr marL="15140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3pPr>
      <a:lvl4pPr marL="19585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4pPr>
      <a:lvl5pPr marL="24030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5pPr>
      <a:lvl6pPr marL="28475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6pPr>
      <a:lvl7pPr marL="32920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7pPr>
      <a:lvl8pPr marL="37365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8pPr>
      <a:lvl9pPr marL="4181078" marR="0" indent="-625078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etric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ridsport-mediaportal.qbank.se/search/bilde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resentation"/>
          <p:cNvSpPr txBox="1">
            <a:spLocks noGrp="1"/>
          </p:cNvSpPr>
          <p:nvPr>
            <p:ph type="body" sz="quarter" idx="13"/>
          </p:nvPr>
        </p:nvSpPr>
        <p:spPr>
          <a:xfrm>
            <a:off x="1255252" y="2842546"/>
            <a:ext cx="10464800" cy="3939540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0000"/>
              </a:lnSpc>
            </a:pPr>
            <a:r>
              <a:rPr lang="sv-SE" dirty="0" smtClean="0"/>
              <a:t>Ridklubben RK</a:t>
            </a:r>
          </a:p>
          <a:p>
            <a:pPr>
              <a:lnSpc>
                <a:spcPts val="10000"/>
              </a:lnSpc>
            </a:pPr>
            <a:r>
              <a:rPr lang="sv-SE" dirty="0" smtClean="0"/>
              <a:t>En stark resurs för </a:t>
            </a:r>
          </a:p>
          <a:p>
            <a:pPr>
              <a:lnSpc>
                <a:spcPts val="10000"/>
              </a:lnSpc>
            </a:pPr>
            <a:r>
              <a:rPr lang="sv-SE" dirty="0" smtClean="0"/>
              <a:t>X kommun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mallen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Den här presentationen är en mall att bygga vidare på.</a:t>
            </a:r>
          </a:p>
          <a:p>
            <a:r>
              <a:rPr lang="sv-SE" dirty="0" smtClean="0"/>
              <a:t>Under Start/Ny bild i menyn finns flera </a:t>
            </a:r>
            <a:r>
              <a:rPr lang="sv-SE" dirty="0" err="1" smtClean="0"/>
              <a:t>bildtyper</a:t>
            </a:r>
            <a:r>
              <a:rPr lang="sv-SE" dirty="0" smtClean="0"/>
              <a:t> att välja mellan.</a:t>
            </a:r>
          </a:p>
          <a:p>
            <a:r>
              <a:rPr lang="sv-SE" dirty="0" smtClean="0"/>
              <a:t>Bilderna med ramar eller färg är till för att lyfta visst innehåll lite extra.</a:t>
            </a:r>
          </a:p>
          <a:p>
            <a:r>
              <a:rPr lang="sv-SE" dirty="0" smtClean="0"/>
              <a:t>Vill du fler bilder – leta i vår </a:t>
            </a:r>
            <a:r>
              <a:rPr lang="sv-SE" dirty="0" err="1" smtClean="0">
                <a:hlinkClick r:id="rId2"/>
              </a:rPr>
              <a:t>bildbank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7" r="277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04910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8928815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här är vi!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Kort fakta om ridklubben och dess verksamhet</a:t>
            </a:r>
          </a:p>
          <a:p>
            <a:r>
              <a:rPr lang="sv-SE" dirty="0"/>
              <a:t>Antal medlemmar</a:t>
            </a:r>
          </a:p>
          <a:p>
            <a:r>
              <a:rPr lang="sv-SE" dirty="0"/>
              <a:t>Antal anställda</a:t>
            </a:r>
          </a:p>
          <a:p>
            <a:r>
              <a:rPr lang="sv-SE" dirty="0"/>
              <a:t>Ideellt engagerade</a:t>
            </a:r>
          </a:p>
          <a:p>
            <a:r>
              <a:rPr lang="sv-SE" dirty="0"/>
              <a:t>Antal hästar, antal medlemsuppstallade</a:t>
            </a:r>
          </a:p>
          <a:p>
            <a:r>
              <a:rPr lang="sv-SE" dirty="0"/>
              <a:t>Värdegrund, vision eller motsvarande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8865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Samhällsresurs </a:t>
            </a:r>
            <a:br>
              <a:rPr lang="sv-SE" dirty="0" smtClean="0"/>
            </a:br>
            <a:r>
              <a:rPr lang="sv-SE" dirty="0" smtClean="0"/>
              <a:t>och ledarskola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64424" y="3439704"/>
            <a:ext cx="11675952" cy="5623686"/>
          </a:xfrm>
        </p:spPr>
        <p:txBody>
          <a:bodyPr/>
          <a:lstStyle/>
          <a:p>
            <a:r>
              <a:rPr lang="sv-SE" dirty="0"/>
              <a:t>Fritidsgård, nästan varje dag, året om.</a:t>
            </a:r>
          </a:p>
          <a:p>
            <a:r>
              <a:rPr lang="sv-SE" dirty="0"/>
              <a:t>Värdegrundsarbete skapar gemenskap och trygghet</a:t>
            </a:r>
          </a:p>
          <a:p>
            <a:r>
              <a:rPr lang="sv-SE" dirty="0"/>
              <a:t>En jordnära </a:t>
            </a:r>
            <a:r>
              <a:rPr lang="sv-SE" dirty="0" smtClean="0"/>
              <a:t>ledarskola för livet </a:t>
            </a:r>
            <a:r>
              <a:rPr lang="sv-SE" dirty="0"/>
              <a:t>som </a:t>
            </a:r>
            <a:r>
              <a:rPr lang="sv-SE" dirty="0" smtClean="0"/>
              <a:t>lär unga ansvar </a:t>
            </a:r>
            <a:r>
              <a:rPr lang="sv-SE" dirty="0"/>
              <a:t>och </a:t>
            </a:r>
            <a:r>
              <a:rPr lang="sv-SE" dirty="0" smtClean="0"/>
              <a:t>handlingskraft.</a:t>
            </a:r>
          </a:p>
          <a:p>
            <a:r>
              <a:rPr lang="sv-SE" dirty="0" smtClean="0"/>
              <a:t>Hästarna </a:t>
            </a:r>
            <a:r>
              <a:rPr lang="sv-SE" dirty="0"/>
              <a:t>ger jobb. Hästnäringen omsätter 45-50 miljarder/år och ger cirka 30 000 heltidsjobb samt </a:t>
            </a:r>
            <a:r>
              <a:rPr lang="sv-SE" dirty="0" smtClean="0"/>
              <a:t>till exempel </a:t>
            </a:r>
            <a:r>
              <a:rPr lang="sv-SE" dirty="0"/>
              <a:t>daglig verksamhet.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3839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Hästar får människor att må bra!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64424" y="3310297"/>
            <a:ext cx="11675952" cy="5623686"/>
          </a:xfrm>
        </p:spPr>
        <p:txBody>
          <a:bodyPr/>
          <a:lstStyle/>
          <a:p>
            <a:r>
              <a:rPr lang="sv-SE" dirty="0"/>
              <a:t>Stallet är en plats för avkoppling, ofta nära naturen.</a:t>
            </a:r>
          </a:p>
          <a:p>
            <a:r>
              <a:rPr lang="sv-SE" dirty="0"/>
              <a:t>Vi lämnar stressen i stalldörren. För att hästar kräver här och nu.</a:t>
            </a:r>
          </a:p>
          <a:p>
            <a:r>
              <a:rPr lang="sv-SE" dirty="0"/>
              <a:t>Ibland är stallet rena </a:t>
            </a:r>
            <a:r>
              <a:rPr lang="sv-SE" dirty="0" smtClean="0"/>
              <a:t>medicinen!</a:t>
            </a:r>
            <a:endParaRPr lang="sv-SE" dirty="0"/>
          </a:p>
          <a:p>
            <a:r>
              <a:rPr lang="sv-SE" dirty="0" smtClean="0"/>
              <a:t>Här får vi </a:t>
            </a:r>
            <a:r>
              <a:rPr lang="sv-SE" dirty="0"/>
              <a:t>frisk luft, får röra på oss och arbeta med </a:t>
            </a:r>
            <a:r>
              <a:rPr lang="sv-SE" dirty="0" smtClean="0"/>
              <a:t>hela kroppen.</a:t>
            </a:r>
            <a:endParaRPr lang="sv-SE" dirty="0"/>
          </a:p>
          <a:p>
            <a:r>
              <a:rPr lang="sv-SE" dirty="0" smtClean="0"/>
              <a:t>Ridsport är ofta ett livslångt intresse.</a:t>
            </a:r>
          </a:p>
          <a:p>
            <a:r>
              <a:rPr lang="sv-SE" dirty="0" smtClean="0"/>
              <a:t>Ridsport är jämlikt. Tillsammans med hästar är vi alla lika.</a:t>
            </a:r>
            <a:endParaRPr lang="sv-SE" dirty="0"/>
          </a:p>
          <a:p>
            <a:r>
              <a:rPr lang="sv-SE" dirty="0" smtClean="0"/>
              <a:t>Närheten till djuren föder empati och ger kraft åt människor.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0756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bild 2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r="49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59455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767255" y="856430"/>
            <a:ext cx="11487807" cy="4078039"/>
          </a:xfrm>
        </p:spPr>
        <p:txBody>
          <a:bodyPr/>
          <a:lstStyle/>
          <a:p>
            <a:r>
              <a:rPr lang="sv-SE" sz="7200" dirty="0"/>
              <a:t>Hur påverkar </a:t>
            </a:r>
            <a:r>
              <a:rPr lang="sv-SE" sz="7200" dirty="0" smtClean="0"/>
              <a:t>pandemin </a:t>
            </a:r>
            <a:r>
              <a:rPr lang="sv-SE" sz="7200" dirty="0"/>
              <a:t>vår verksamhet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000044" y="3469199"/>
            <a:ext cx="11022227" cy="5623686"/>
          </a:xfrm>
        </p:spPr>
        <p:txBody>
          <a:bodyPr/>
          <a:lstStyle/>
          <a:p>
            <a:r>
              <a:rPr lang="sv-SE" dirty="0"/>
              <a:t>Bortfall av viktiga intäkter för </a:t>
            </a:r>
            <a:r>
              <a:rPr lang="sv-SE" dirty="0" smtClean="0"/>
              <a:t>tävling?</a:t>
            </a:r>
            <a:endParaRPr lang="sv-SE" dirty="0"/>
          </a:p>
          <a:p>
            <a:r>
              <a:rPr lang="sv-SE" dirty="0"/>
              <a:t>Minskade intäkter för </a:t>
            </a:r>
            <a:r>
              <a:rPr lang="sv-SE" dirty="0" smtClean="0"/>
              <a:t>cafeterian?</a:t>
            </a:r>
            <a:endParaRPr lang="sv-SE" dirty="0"/>
          </a:p>
          <a:p>
            <a:r>
              <a:rPr lang="sv-SE" dirty="0"/>
              <a:t>Ridskoleverksamheten kan i nuläget pågå med gällande </a:t>
            </a:r>
            <a:r>
              <a:rPr lang="sv-SE" dirty="0" smtClean="0"/>
              <a:t>restriktioner?</a:t>
            </a:r>
            <a:endParaRPr lang="sv-SE" dirty="0"/>
          </a:p>
          <a:p>
            <a:r>
              <a:rPr lang="sv-SE" dirty="0"/>
              <a:t>Annan verksamhet som inte kommer  kunna genomföras?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722756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767255" y="856430"/>
            <a:ext cx="11487807" cy="1200329"/>
          </a:xfrm>
        </p:spPr>
        <p:txBody>
          <a:bodyPr/>
          <a:lstStyle/>
          <a:p>
            <a:r>
              <a:rPr lang="sv-SE" sz="7200" dirty="0" smtClean="0"/>
              <a:t>Föreningens utmaningar</a:t>
            </a:r>
            <a:endParaRPr lang="sv-SE" sz="7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Ekonomin påverkas av den verksamhet som vi behöver ställa in</a:t>
            </a:r>
          </a:p>
          <a:p>
            <a:r>
              <a:rPr lang="sv-SE" dirty="0"/>
              <a:t>Hästarna, anläggningen måste tas om hand oavsett</a:t>
            </a:r>
          </a:p>
          <a:p>
            <a:r>
              <a:rPr lang="sv-SE" dirty="0"/>
              <a:t>Svårt att hitta vikarier med rätt kunskap för att upprätthålla en hög säkerhet</a:t>
            </a:r>
          </a:p>
          <a:p>
            <a:r>
              <a:rPr lang="sv-SE" dirty="0"/>
              <a:t>Andra utmaningar?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0043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767255" y="856430"/>
            <a:ext cx="11487807" cy="2308324"/>
          </a:xfrm>
        </p:spPr>
        <p:txBody>
          <a:bodyPr/>
          <a:lstStyle/>
          <a:p>
            <a:r>
              <a:rPr lang="sv-SE" sz="7200" dirty="0" smtClean="0"/>
              <a:t>Hur påverkar pandemin verksamheten?</a:t>
            </a:r>
            <a:endParaRPr lang="sv-SE" sz="7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000897" y="3469201"/>
            <a:ext cx="11022227" cy="5623686"/>
          </a:xfrm>
        </p:spPr>
        <p:txBody>
          <a:bodyPr/>
          <a:lstStyle/>
          <a:p>
            <a:r>
              <a:rPr lang="sv-SE" dirty="0"/>
              <a:t>Bortfall av viktiga intäkter för tävling</a:t>
            </a:r>
          </a:p>
          <a:p>
            <a:r>
              <a:rPr lang="sv-SE" dirty="0"/>
              <a:t>Minskade intäkter för cafeterian </a:t>
            </a:r>
          </a:p>
          <a:p>
            <a:r>
              <a:rPr lang="sv-SE" dirty="0"/>
              <a:t>Ridskoleverksamheten kan i nuläget pågå med gällande restriktioner</a:t>
            </a:r>
          </a:p>
          <a:p>
            <a:r>
              <a:rPr lang="sv-SE" dirty="0"/>
              <a:t>Annan verksamhet som inte kommer  kunna genomföras?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latshållare för 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" r="553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031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etric"/>
        <a:ea typeface="Metric"/>
        <a:cs typeface="Metric"/>
      </a:majorFont>
      <a:minorFont>
        <a:latin typeface="Metric"/>
        <a:ea typeface="Metric"/>
        <a:cs typeface="Metric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4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Metr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Ridsportförbundet officetypo 2002" id="{E6C20032-D1E8-8E4C-83F9-D2B7DEBD593B}" vid="{4B89E470-9374-7C4C-90F9-67F48C55C94F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etric"/>
        <a:ea typeface="Metric"/>
        <a:cs typeface="Metric"/>
      </a:majorFont>
      <a:minorFont>
        <a:latin typeface="Metric"/>
        <a:ea typeface="Metric"/>
        <a:cs typeface="Metric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4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Metr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Ridsportförbundet officetypo 2002</Template>
  <TotalTime>139</TotalTime>
  <Words>878</Words>
  <Application>Microsoft Office PowerPoint</Application>
  <PresentationFormat>Anpassad</PresentationFormat>
  <Paragraphs>93</Paragraphs>
  <Slides>10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Helvetica Neue</vt:lpstr>
      <vt:lpstr>Metric</vt:lpstr>
      <vt:lpstr>Metric Thin</vt:lpstr>
      <vt:lpstr>White</vt:lpstr>
      <vt:lpstr>PowerPoint-presentation</vt:lpstr>
      <vt:lpstr>PowerPoint-presentation</vt:lpstr>
      <vt:lpstr>Det här är vi!</vt:lpstr>
      <vt:lpstr>Samhällsresurs  och ledarskola</vt:lpstr>
      <vt:lpstr>Hästar får människor att må bra!</vt:lpstr>
      <vt:lpstr>PowerPoint-presentation</vt:lpstr>
      <vt:lpstr>PowerPoint-presentation</vt:lpstr>
      <vt:lpstr>PowerPoint-presentation</vt:lpstr>
      <vt:lpstr>PowerPoint-presentation</vt:lpstr>
      <vt:lpstr>Om mallen</vt:lpstr>
    </vt:vector>
  </TitlesOfParts>
  <Company>Riksidrottsförbundet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Margareta Borg (Ridsport)</dc:creator>
  <cp:lastModifiedBy>Lotta Amnestål (Ridsport)</cp:lastModifiedBy>
  <cp:revision>14</cp:revision>
  <dcterms:created xsi:type="dcterms:W3CDTF">2020-04-21T11:16:43Z</dcterms:created>
  <dcterms:modified xsi:type="dcterms:W3CDTF">2020-04-22T06:26:55Z</dcterms:modified>
</cp:coreProperties>
</file>